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7379ad66e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7379ad66e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7379ad66e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7379ad66e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7379ad66e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7379ad66e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379ad66e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7379ad66e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7379ad66e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7379ad66e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7379ad66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7379ad66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379ad66e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379ad66e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7379ad66e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7379ad66e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7379ad66e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7379ad66e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7379ad66e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7379ad66e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7379ad66e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7379ad66e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7379ad66e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7379ad66e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7379ad66e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7379ad66e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10" Type="http://schemas.openxmlformats.org/officeDocument/2006/relationships/image" Target="../media/image1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Задача 5.4 (в)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Тен Алексей Андреевич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ВМК МГУ, 305 группа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2"/>
                </a:solidFill>
              </a:rPr>
              <a:t>N = 5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93225"/>
            <a:ext cx="3865101" cy="228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050" y="1735214"/>
            <a:ext cx="3865101" cy="230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487050" y="3726650"/>
            <a:ext cx="1616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h’ 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(j): h’ = h/2, N = 5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4302250" y="3726650"/>
            <a:ext cx="1616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h’ 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(j): h’ = h/4, N = 5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2"/>
                </a:solidFill>
              </a:rPr>
              <a:t>N = 11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93225"/>
            <a:ext cx="3865101" cy="228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050" y="1735214"/>
            <a:ext cx="3865101" cy="230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200" y="1744574"/>
            <a:ext cx="3600099" cy="22871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491850" y="3726650"/>
            <a:ext cx="1616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h’ 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(j): h’ = h/2, N = 11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2250" y="1681775"/>
            <a:ext cx="3865101" cy="24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/>
        </p:nvSpPr>
        <p:spPr>
          <a:xfrm>
            <a:off x="4302250" y="3726650"/>
            <a:ext cx="1616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h’ 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(j): h’ = h/4, N = 11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Восстановление сигнала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11700" y="12294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По теореме Котельникова-Шеннона:</a:t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88625"/>
            <a:ext cx="4719802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275" y="2344087"/>
            <a:ext cx="4120951" cy="2521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5167875" y="4117775"/>
            <a:ext cx="2747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(t)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857675"/>
            <a:ext cx="4260300" cy="266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491850" y="3726650"/>
            <a:ext cx="2747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‘(t): h’ = h/2, N = 5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575" y="881475"/>
            <a:ext cx="4260300" cy="261310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5037600" y="3726650"/>
            <a:ext cx="2747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‘(t): h’ = h/4, N = 5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857675"/>
            <a:ext cx="4260300" cy="266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491850" y="3726650"/>
            <a:ext cx="2747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‘(t): h’ = h/2, N = 11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881475"/>
            <a:ext cx="4260300" cy="261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75" y="881475"/>
            <a:ext cx="4200357" cy="26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7450" y="913525"/>
            <a:ext cx="4157926" cy="257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5037600" y="3726650"/>
            <a:ext cx="27477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200">
                <a:solidFill>
                  <a:schemeClr val="accent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ξ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‘(t): h’ = h/4, N = 5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Постановка задачи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Вычислить спектр </a:t>
            </a:r>
            <a:r>
              <a:rPr i="1" lang="ru"/>
              <a:t>S</a:t>
            </a:r>
            <a:r>
              <a:rPr baseline="-25000" i="1" lang="ru"/>
              <a:t>h</a:t>
            </a:r>
            <a:r>
              <a:rPr i="1" lang="ru"/>
              <a:t>(n)</a:t>
            </a:r>
            <a:r>
              <a:rPr lang="ru"/>
              <a:t> сигнала </a:t>
            </a:r>
            <a:r>
              <a:rPr i="1" lang="ru" sz="1200">
                <a:highlight>
                  <a:srgbClr val="FFFFFF"/>
                </a:highlight>
              </a:rPr>
              <a:t>ξ</a:t>
            </a:r>
            <a:r>
              <a:rPr i="1" lang="ru"/>
              <a:t>(t)</a:t>
            </a:r>
            <a:r>
              <a:rPr lang="ru"/>
              <a:t> при помощи дискретного преобразования Фурье. Шаг дискретизации </a:t>
            </a:r>
            <a:r>
              <a:rPr i="1" lang="ru"/>
              <a:t>h = T/N</a:t>
            </a:r>
            <a:r>
              <a:rPr lang="ru"/>
              <a:t>. Восстановить по вычисленному спектру сигнал </a:t>
            </a:r>
            <a:r>
              <a:rPr i="1" lang="ru" sz="1200">
                <a:highlight>
                  <a:srgbClr val="FFFFFF"/>
                </a:highlight>
              </a:rPr>
              <a:t>ξ</a:t>
            </a:r>
            <a:r>
              <a:rPr i="1" lang="ru"/>
              <a:t>‘(t)</a:t>
            </a:r>
            <a:r>
              <a:rPr lang="ru"/>
              <a:t> с шагом </a:t>
            </a:r>
            <a:r>
              <a:rPr i="1" lang="ru"/>
              <a:t>h’ = h/n</a:t>
            </a:r>
            <a:r>
              <a:rPr lang="ru"/>
              <a:t>. Изобразить исходный </a:t>
            </a:r>
            <a:r>
              <a:rPr i="1" lang="ru" sz="1200">
                <a:highlight>
                  <a:srgbClr val="FFFFFF"/>
                </a:highlight>
              </a:rPr>
              <a:t>ξ</a:t>
            </a:r>
            <a:r>
              <a:rPr i="1" lang="ru"/>
              <a:t>(t)</a:t>
            </a:r>
            <a:r>
              <a:rPr lang="ru"/>
              <a:t> и восстановленный </a:t>
            </a:r>
            <a:r>
              <a:rPr i="1" lang="ru" sz="1200">
                <a:highlight>
                  <a:srgbClr val="FFFFFF"/>
                </a:highlight>
              </a:rPr>
              <a:t>ξ</a:t>
            </a:r>
            <a:r>
              <a:rPr i="1" lang="ru"/>
              <a:t>‘(t) </a:t>
            </a:r>
            <a:r>
              <a:rPr lang="ru"/>
              <a:t>сигналы в зависимости от </a:t>
            </a:r>
            <a:r>
              <a:rPr i="1" lang="ru"/>
              <a:t>τ</a:t>
            </a:r>
            <a:r>
              <a:rPr lang="ru"/>
              <a:t>, а также действительную и мнимую части и модуль спектра в зависимости от переменнойЮ пропорциональной </a:t>
            </a:r>
            <a:r>
              <a:rPr i="1" lang="ru"/>
              <a:t>τ</a:t>
            </a:r>
            <a:r>
              <a:rPr baseline="30000" lang="ru"/>
              <a:t>-1</a:t>
            </a:r>
            <a:r>
              <a:rPr lang="ru"/>
              <a:t>. Рассмотреть случаи </a:t>
            </a:r>
            <a:r>
              <a:rPr i="1" lang="ru"/>
              <a:t>N</a:t>
            </a:r>
            <a:r>
              <a:rPr lang="ru"/>
              <a:t> = 5, 11 и </a:t>
            </a:r>
            <a:r>
              <a:rPr i="1" lang="ru"/>
              <a:t>n</a:t>
            </a:r>
            <a:r>
              <a:rPr lang="ru"/>
              <a:t> = 2, 4. Общее число точек при преобразовании </a:t>
            </a:r>
            <a:r>
              <a:rPr i="1" lang="ru"/>
              <a:t>N</a:t>
            </a:r>
            <a:r>
              <a:rPr baseline="-25000" i="1" lang="ru"/>
              <a:t>0</a:t>
            </a:r>
            <a:r>
              <a:rPr lang="ru"/>
              <a:t> </a:t>
            </a:r>
            <a:r>
              <a:rPr lang="ru" sz="1850">
                <a:highlight>
                  <a:srgbClr val="FFFFFF"/>
                </a:highlight>
              </a:rPr>
              <a:t>⩾ 6</a:t>
            </a:r>
            <a:r>
              <a:rPr i="1" lang="ru" sz="1850">
                <a:highlight>
                  <a:srgbClr val="FFFFFF"/>
                </a:highlight>
              </a:rPr>
              <a:t>N</a:t>
            </a:r>
            <a:endParaRPr i="1"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решения задачи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Дискретизация времени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Дискретное преобразование Фурье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Обратное преобразование Фурье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Восстановление сигнала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Дискретизация времени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25"/>
            <a:ext cx="2935274" cy="153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125" y="1266325"/>
            <a:ext cx="2721273" cy="150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110250"/>
            <a:ext cx="3887224" cy="9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0800" y="2769763"/>
            <a:ext cx="3195419" cy="17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350" y="1859963"/>
            <a:ext cx="148100" cy="3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725" y="2119300"/>
            <a:ext cx="98500" cy="1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07125" y="3047650"/>
            <a:ext cx="98500" cy="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07121" y="3993705"/>
            <a:ext cx="98500" cy="19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0" y="265775"/>
            <a:ext cx="4456951" cy="27302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2708275" y="619875"/>
            <a:ext cx="1011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= 5</a:t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651" y="2218675"/>
            <a:ext cx="4267199" cy="264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7406425" y="2668800"/>
            <a:ext cx="1011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= 11</a:t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Дискретное преобразование Фурье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75" y="1958975"/>
            <a:ext cx="3828201" cy="15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075" y="1670575"/>
            <a:ext cx="3877500" cy="20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121" y="1958980"/>
            <a:ext cx="98500" cy="19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121" y="3083455"/>
            <a:ext cx="98500" cy="19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2"/>
                </a:solidFill>
              </a:rPr>
              <a:t>N = 5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625" y="2675075"/>
            <a:ext cx="3381425" cy="210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025" y="1952625"/>
            <a:ext cx="3238301" cy="20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4725" y="445024"/>
            <a:ext cx="3445275" cy="20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678900" y="3527400"/>
            <a:ext cx="1107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Im (S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(n))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804025" y="4222225"/>
            <a:ext cx="1107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Re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(S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(n))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804025" y="293250"/>
            <a:ext cx="1107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(n)|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2"/>
                </a:solidFill>
              </a:rPr>
              <a:t>N = 11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800" y="1881775"/>
            <a:ext cx="3571100" cy="23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375" y="2722600"/>
            <a:ext cx="3295245" cy="204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4350" y="445025"/>
            <a:ext cx="3431300" cy="20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678900" y="3527400"/>
            <a:ext cx="1107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Im (S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(n))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804025" y="293250"/>
            <a:ext cx="1107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|S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(n)|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804025" y="4222225"/>
            <a:ext cx="1107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Re (S</a:t>
            </a:r>
            <a:r>
              <a:rPr baseline="-25000"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i="1" lang="ru"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(n))</a:t>
            </a:r>
            <a:endParaRPr i="1" sz="18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4642" y="4405575"/>
            <a:ext cx="960975" cy="4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Обратное преобразование Фурье</a:t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9000"/>
            <a:ext cx="4223676" cy="23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800" y="1981463"/>
            <a:ext cx="3877500" cy="20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1146" y="3336930"/>
            <a:ext cx="98500" cy="19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1146" y="2308605"/>
            <a:ext cx="98500" cy="19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